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9" r:id="rId14"/>
    <p:sldId id="270" r:id="rId15"/>
    <p:sldId id="267" r:id="rId16"/>
    <p:sldId id="282" r:id="rId17"/>
    <p:sldId id="283" r:id="rId18"/>
    <p:sldId id="285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6" r:id="rId27"/>
    <p:sldId id="290" r:id="rId28"/>
    <p:sldId id="280" r:id="rId29"/>
    <p:sldId id="287" r:id="rId30"/>
    <p:sldId id="289" r:id="rId31"/>
    <p:sldId id="288" r:id="rId32"/>
    <p:sldId id="293" r:id="rId33"/>
    <p:sldId id="294" r:id="rId3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333" autoAdjust="0"/>
  </p:normalViewPr>
  <p:slideViewPr>
    <p:cSldViewPr>
      <p:cViewPr varScale="1">
        <p:scale>
          <a:sx n="68" d="100"/>
          <a:sy n="68" d="100"/>
        </p:scale>
        <p:origin x="-9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05D824-55AE-47F0-8BB8-DD80BD51DD09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F883F0F2-3A62-4EEA-8313-FB175E8C857E}">
      <dgm:prSet phldrT="[Texto]"/>
      <dgm:spPr/>
      <dgm:t>
        <a:bodyPr/>
        <a:lstStyle/>
        <a:p>
          <a:r>
            <a:rPr lang="pt-BR" dirty="0" smtClean="0"/>
            <a:t>Feudalismo</a:t>
          </a:r>
          <a:endParaRPr lang="pt-BR" dirty="0"/>
        </a:p>
      </dgm:t>
    </dgm:pt>
    <dgm:pt modelId="{8A90CF86-1A31-4A43-B33A-5B6FF8447CBA}" type="parTrans" cxnId="{BDFCCDAC-6651-4AAE-9117-5041DD5352C4}">
      <dgm:prSet/>
      <dgm:spPr/>
      <dgm:t>
        <a:bodyPr/>
        <a:lstStyle/>
        <a:p>
          <a:endParaRPr lang="pt-BR"/>
        </a:p>
      </dgm:t>
    </dgm:pt>
    <dgm:pt modelId="{452EF1A9-24F5-434F-8F5C-5A6021D3B10B}" type="sibTrans" cxnId="{BDFCCDAC-6651-4AAE-9117-5041DD5352C4}">
      <dgm:prSet/>
      <dgm:spPr/>
      <dgm:t>
        <a:bodyPr/>
        <a:lstStyle/>
        <a:p>
          <a:endParaRPr lang="pt-BR"/>
        </a:p>
      </dgm:t>
    </dgm:pt>
    <dgm:pt modelId="{478F12C9-EFE3-41EF-871E-BFD2565E8163}">
      <dgm:prSet phldrT="[Texto]"/>
      <dgm:spPr/>
      <dgm:t>
        <a:bodyPr/>
        <a:lstStyle/>
        <a:p>
          <a:r>
            <a:rPr lang="pt-BR" dirty="0" smtClean="0"/>
            <a:t>Capitalismo</a:t>
          </a:r>
          <a:endParaRPr lang="pt-BR" dirty="0"/>
        </a:p>
      </dgm:t>
    </dgm:pt>
    <dgm:pt modelId="{A775719E-33E3-40CB-82D8-50C5F3859F64}" type="parTrans" cxnId="{EE891401-DD96-4309-8363-42B0BF7C1CBD}">
      <dgm:prSet/>
      <dgm:spPr/>
      <dgm:t>
        <a:bodyPr/>
        <a:lstStyle/>
        <a:p>
          <a:endParaRPr lang="pt-BR"/>
        </a:p>
      </dgm:t>
    </dgm:pt>
    <dgm:pt modelId="{F94E4258-13A9-4C3C-BA1A-24F88E273A6A}" type="sibTrans" cxnId="{EE891401-DD96-4309-8363-42B0BF7C1CBD}">
      <dgm:prSet/>
      <dgm:spPr/>
      <dgm:t>
        <a:bodyPr/>
        <a:lstStyle/>
        <a:p>
          <a:endParaRPr lang="pt-BR"/>
        </a:p>
      </dgm:t>
    </dgm:pt>
    <dgm:pt modelId="{81F59D5D-C3CD-4C60-A9F0-DC58B6749580}">
      <dgm:prSet phldrT="[Texto]"/>
      <dgm:spPr/>
      <dgm:t>
        <a:bodyPr/>
        <a:lstStyle/>
        <a:p>
          <a:r>
            <a:rPr lang="pt-BR" dirty="0" smtClean="0"/>
            <a:t>Comunismo</a:t>
          </a:r>
          <a:endParaRPr lang="pt-BR" dirty="0"/>
        </a:p>
      </dgm:t>
    </dgm:pt>
    <dgm:pt modelId="{027D66E5-B7E6-46BE-9B75-90DF9E40DA3D}" type="parTrans" cxnId="{F06704BB-7E54-4087-869F-592A653FD119}">
      <dgm:prSet/>
      <dgm:spPr/>
      <dgm:t>
        <a:bodyPr/>
        <a:lstStyle/>
        <a:p>
          <a:endParaRPr lang="pt-BR"/>
        </a:p>
      </dgm:t>
    </dgm:pt>
    <dgm:pt modelId="{3EC4B5A9-B61A-4E39-837E-FCBDCAAB8E2D}" type="sibTrans" cxnId="{F06704BB-7E54-4087-869F-592A653FD119}">
      <dgm:prSet/>
      <dgm:spPr/>
      <dgm:t>
        <a:bodyPr/>
        <a:lstStyle/>
        <a:p>
          <a:endParaRPr lang="pt-BR"/>
        </a:p>
      </dgm:t>
    </dgm:pt>
    <dgm:pt modelId="{620E72C3-779A-4B33-953A-99A0A1615E35}" type="pres">
      <dgm:prSet presAssocID="{1905D824-55AE-47F0-8BB8-DD80BD51DD09}" presName="arrowDiagram" presStyleCnt="0">
        <dgm:presLayoutVars>
          <dgm:chMax val="5"/>
          <dgm:dir/>
          <dgm:resizeHandles val="exact"/>
        </dgm:presLayoutVars>
      </dgm:prSet>
      <dgm:spPr/>
    </dgm:pt>
    <dgm:pt modelId="{C0729310-1EBC-4EFD-BD08-43A1E99344E7}" type="pres">
      <dgm:prSet presAssocID="{1905D824-55AE-47F0-8BB8-DD80BD51DD09}" presName="arrow" presStyleLbl="bgShp" presStyleIdx="0" presStyleCnt="1"/>
      <dgm:spPr/>
    </dgm:pt>
    <dgm:pt modelId="{3C3597F7-7933-4F64-86D1-9A748A6851E5}" type="pres">
      <dgm:prSet presAssocID="{1905D824-55AE-47F0-8BB8-DD80BD51DD09}" presName="arrowDiagram3" presStyleCnt="0"/>
      <dgm:spPr/>
    </dgm:pt>
    <dgm:pt modelId="{AF205DEA-9822-4CE4-986E-7F898B1AF93C}" type="pres">
      <dgm:prSet presAssocID="{F883F0F2-3A62-4EEA-8313-FB175E8C857E}" presName="bullet3a" presStyleLbl="node1" presStyleIdx="0" presStyleCnt="3"/>
      <dgm:spPr/>
    </dgm:pt>
    <dgm:pt modelId="{3514E47E-A0DD-4FDE-BB68-A4EEDC5A3BF1}" type="pres">
      <dgm:prSet presAssocID="{F883F0F2-3A62-4EEA-8313-FB175E8C857E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A9A0A50-CF91-4B61-85A2-B297274845C4}" type="pres">
      <dgm:prSet presAssocID="{478F12C9-EFE3-41EF-871E-BFD2565E8163}" presName="bullet3b" presStyleLbl="node1" presStyleIdx="1" presStyleCnt="3"/>
      <dgm:spPr/>
    </dgm:pt>
    <dgm:pt modelId="{040C6EA6-1DFF-49EB-B104-7B105D445272}" type="pres">
      <dgm:prSet presAssocID="{478F12C9-EFE3-41EF-871E-BFD2565E8163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770D57-9F64-43A6-A9B6-DEEDED0E45C3}" type="pres">
      <dgm:prSet presAssocID="{81F59D5D-C3CD-4C60-A9F0-DC58B6749580}" presName="bullet3c" presStyleLbl="node1" presStyleIdx="2" presStyleCnt="3"/>
      <dgm:spPr/>
    </dgm:pt>
    <dgm:pt modelId="{47EF2AEF-9325-4922-9ACA-C3E6FFCAC3C7}" type="pres">
      <dgm:prSet presAssocID="{81F59D5D-C3CD-4C60-A9F0-DC58B6749580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94DE195-9AC5-45CC-8FD2-42F9F4CF1119}" type="presOf" srcId="{1905D824-55AE-47F0-8BB8-DD80BD51DD09}" destId="{620E72C3-779A-4B33-953A-99A0A1615E35}" srcOrd="0" destOrd="0" presId="urn:microsoft.com/office/officeart/2005/8/layout/arrow2"/>
    <dgm:cxn modelId="{4E5144AA-7F60-48EF-B25F-5B9E70228FF6}" type="presOf" srcId="{81F59D5D-C3CD-4C60-A9F0-DC58B6749580}" destId="{47EF2AEF-9325-4922-9ACA-C3E6FFCAC3C7}" srcOrd="0" destOrd="0" presId="urn:microsoft.com/office/officeart/2005/8/layout/arrow2"/>
    <dgm:cxn modelId="{CB31C8B8-654A-43B4-9D7B-C9CA733E8CC4}" type="presOf" srcId="{F883F0F2-3A62-4EEA-8313-FB175E8C857E}" destId="{3514E47E-A0DD-4FDE-BB68-A4EEDC5A3BF1}" srcOrd="0" destOrd="0" presId="urn:microsoft.com/office/officeart/2005/8/layout/arrow2"/>
    <dgm:cxn modelId="{EE891401-DD96-4309-8363-42B0BF7C1CBD}" srcId="{1905D824-55AE-47F0-8BB8-DD80BD51DD09}" destId="{478F12C9-EFE3-41EF-871E-BFD2565E8163}" srcOrd="1" destOrd="0" parTransId="{A775719E-33E3-40CB-82D8-50C5F3859F64}" sibTransId="{F94E4258-13A9-4C3C-BA1A-24F88E273A6A}"/>
    <dgm:cxn modelId="{F06704BB-7E54-4087-869F-592A653FD119}" srcId="{1905D824-55AE-47F0-8BB8-DD80BD51DD09}" destId="{81F59D5D-C3CD-4C60-A9F0-DC58B6749580}" srcOrd="2" destOrd="0" parTransId="{027D66E5-B7E6-46BE-9B75-90DF9E40DA3D}" sibTransId="{3EC4B5A9-B61A-4E39-837E-FCBDCAAB8E2D}"/>
    <dgm:cxn modelId="{BDFCCDAC-6651-4AAE-9117-5041DD5352C4}" srcId="{1905D824-55AE-47F0-8BB8-DD80BD51DD09}" destId="{F883F0F2-3A62-4EEA-8313-FB175E8C857E}" srcOrd="0" destOrd="0" parTransId="{8A90CF86-1A31-4A43-B33A-5B6FF8447CBA}" sibTransId="{452EF1A9-24F5-434F-8F5C-5A6021D3B10B}"/>
    <dgm:cxn modelId="{37A3181F-9CA7-4867-A11A-14F682F036D4}" type="presOf" srcId="{478F12C9-EFE3-41EF-871E-BFD2565E8163}" destId="{040C6EA6-1DFF-49EB-B104-7B105D445272}" srcOrd="0" destOrd="0" presId="urn:microsoft.com/office/officeart/2005/8/layout/arrow2"/>
    <dgm:cxn modelId="{96F923CF-3241-4CEA-AD40-DA6B85E15445}" type="presParOf" srcId="{620E72C3-779A-4B33-953A-99A0A1615E35}" destId="{C0729310-1EBC-4EFD-BD08-43A1E99344E7}" srcOrd="0" destOrd="0" presId="urn:microsoft.com/office/officeart/2005/8/layout/arrow2"/>
    <dgm:cxn modelId="{902BDAC3-6DA5-4AD6-B84F-4CB9A4DDAB07}" type="presParOf" srcId="{620E72C3-779A-4B33-953A-99A0A1615E35}" destId="{3C3597F7-7933-4F64-86D1-9A748A6851E5}" srcOrd="1" destOrd="0" presId="urn:microsoft.com/office/officeart/2005/8/layout/arrow2"/>
    <dgm:cxn modelId="{72EC66DA-4F1C-4325-8A1A-A69F9C37B500}" type="presParOf" srcId="{3C3597F7-7933-4F64-86D1-9A748A6851E5}" destId="{AF205DEA-9822-4CE4-986E-7F898B1AF93C}" srcOrd="0" destOrd="0" presId="urn:microsoft.com/office/officeart/2005/8/layout/arrow2"/>
    <dgm:cxn modelId="{19CE4235-43B6-4138-A08D-D91E3BCBEF2F}" type="presParOf" srcId="{3C3597F7-7933-4F64-86D1-9A748A6851E5}" destId="{3514E47E-A0DD-4FDE-BB68-A4EEDC5A3BF1}" srcOrd="1" destOrd="0" presId="urn:microsoft.com/office/officeart/2005/8/layout/arrow2"/>
    <dgm:cxn modelId="{EB2BF775-C9CC-4188-B73C-2EA2BDBEC511}" type="presParOf" srcId="{3C3597F7-7933-4F64-86D1-9A748A6851E5}" destId="{1A9A0A50-CF91-4B61-85A2-B297274845C4}" srcOrd="2" destOrd="0" presId="urn:microsoft.com/office/officeart/2005/8/layout/arrow2"/>
    <dgm:cxn modelId="{5D3DAC37-06E8-4ECD-A7B9-246B88A4B647}" type="presParOf" srcId="{3C3597F7-7933-4F64-86D1-9A748A6851E5}" destId="{040C6EA6-1DFF-49EB-B104-7B105D445272}" srcOrd="3" destOrd="0" presId="urn:microsoft.com/office/officeart/2005/8/layout/arrow2"/>
    <dgm:cxn modelId="{F9822DC2-F379-4B80-B4BD-56F5AA093C3D}" type="presParOf" srcId="{3C3597F7-7933-4F64-86D1-9A748A6851E5}" destId="{AD770D57-9F64-43A6-A9B6-DEEDED0E45C3}" srcOrd="4" destOrd="0" presId="urn:microsoft.com/office/officeart/2005/8/layout/arrow2"/>
    <dgm:cxn modelId="{B4B4B67A-D4CB-4FB5-A397-43FFCB26FA54}" type="presParOf" srcId="{3C3597F7-7933-4F64-86D1-9A748A6851E5}" destId="{47EF2AEF-9325-4922-9ACA-C3E6FFCAC3C7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729310-1EBC-4EFD-BD08-43A1E99344E7}">
      <dsp:nvSpPr>
        <dsp:cNvPr id="0" name=""/>
        <dsp:cNvSpPr/>
      </dsp:nvSpPr>
      <dsp:spPr>
        <a:xfrm>
          <a:off x="494029" y="0"/>
          <a:ext cx="7241540" cy="45259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205DEA-9822-4CE4-986E-7F898B1AF93C}">
      <dsp:nvSpPr>
        <dsp:cNvPr id="0" name=""/>
        <dsp:cNvSpPr/>
      </dsp:nvSpPr>
      <dsp:spPr>
        <a:xfrm>
          <a:off x="1413705" y="3123819"/>
          <a:ext cx="188280" cy="1882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14E47E-A0DD-4FDE-BB68-A4EEDC5A3BF1}">
      <dsp:nvSpPr>
        <dsp:cNvPr id="0" name=""/>
        <dsp:cNvSpPr/>
      </dsp:nvSpPr>
      <dsp:spPr>
        <a:xfrm>
          <a:off x="1507845" y="3217959"/>
          <a:ext cx="1687279" cy="130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66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Feudalismo</a:t>
          </a:r>
          <a:endParaRPr lang="pt-BR" sz="2100" kern="1200" dirty="0"/>
        </a:p>
      </dsp:txBody>
      <dsp:txXfrm>
        <a:off x="1507845" y="3217959"/>
        <a:ext cx="1687279" cy="1308003"/>
      </dsp:txXfrm>
    </dsp:sp>
    <dsp:sp modelId="{1A9A0A50-CF91-4B61-85A2-B297274845C4}">
      <dsp:nvSpPr>
        <dsp:cNvPr id="0" name=""/>
        <dsp:cNvSpPr/>
      </dsp:nvSpPr>
      <dsp:spPr>
        <a:xfrm>
          <a:off x="3075638" y="1893662"/>
          <a:ext cx="340352" cy="340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0C6EA6-1DFF-49EB-B104-7B105D445272}">
      <dsp:nvSpPr>
        <dsp:cNvPr id="0" name=""/>
        <dsp:cNvSpPr/>
      </dsp:nvSpPr>
      <dsp:spPr>
        <a:xfrm>
          <a:off x="3245815" y="2063839"/>
          <a:ext cx="1737969" cy="2462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6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Capitalismo</a:t>
          </a:r>
          <a:endParaRPr lang="pt-BR" sz="2100" kern="1200" dirty="0"/>
        </a:p>
      </dsp:txBody>
      <dsp:txXfrm>
        <a:off x="3245815" y="2063839"/>
        <a:ext cx="1737969" cy="2462123"/>
      </dsp:txXfrm>
    </dsp:sp>
    <dsp:sp modelId="{AD770D57-9F64-43A6-A9B6-DEEDED0E45C3}">
      <dsp:nvSpPr>
        <dsp:cNvPr id="0" name=""/>
        <dsp:cNvSpPr/>
      </dsp:nvSpPr>
      <dsp:spPr>
        <a:xfrm>
          <a:off x="5074304" y="1145068"/>
          <a:ext cx="470700" cy="470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F2AEF-9325-4922-9ACA-C3E6FFCAC3C7}">
      <dsp:nvSpPr>
        <dsp:cNvPr id="0" name=""/>
        <dsp:cNvSpPr/>
      </dsp:nvSpPr>
      <dsp:spPr>
        <a:xfrm>
          <a:off x="5309654" y="1380418"/>
          <a:ext cx="1737969" cy="3145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14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Comunismo</a:t>
          </a:r>
          <a:endParaRPr lang="pt-BR" sz="2100" kern="1200" dirty="0"/>
        </a:p>
      </dsp:txBody>
      <dsp:txXfrm>
        <a:off x="5309654" y="1380418"/>
        <a:ext cx="1737969" cy="3145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0F46B-D111-4526-8A25-74D49DAE1CA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D9793-4EDD-4661-B0FE-7733F4DEF86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A48BA-4C81-454C-B5F2-EC325D808E7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D4FC3-AF36-4081-BCAF-5E709F3111E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981E4-268C-48EA-BECF-082C12E2A8B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ADDDF-81EF-4CF7-8F78-F747E3FDED7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4097-7F51-4B88-B606-9262F76E907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38010-5087-409C-8F57-3DE2275B956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BE2E6-AF8B-49D3-AFD6-FE0D04D3C1A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8D63A-EFFE-46B9-87C8-3C72C7CD785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D62A4-2A26-4877-8E56-FABAB509193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9F83026-28D1-4D9B-85D4-BBFFE857ECC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</a:rPr>
              <a:t>SOCIOLOGIA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</a:rPr>
              <a:t>PRINCIPAIS CORRENTES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dirty="0" smtClean="0">
              <a:latin typeface="Calibri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</a:rPr>
              <a:t>O fato social não pode ser explicado de maneira puramente psicológica.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Não há compreensão individual dos problemas sociológicos.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A sociedade extrapola a concepção de indivíduos (é mais do que a simples soma dos indivíduos que a compõe).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A sociologia é a ciência das instituições.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</a:rPr>
              <a:t>Consciência Coletiva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Calibri" pitchFamily="34" charset="0"/>
              </a:rPr>
              <a:t>Elemento de ligação entre indivíduos em uma sociedade sem diferenciação solidariedade mecânica).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Calibri" pitchFamily="34" charset="0"/>
              </a:rPr>
              <a:t>Com a diferenciação, diminui a percepção da consciência coletiva.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Calibri" pitchFamily="34" charset="0"/>
              </a:rPr>
              <a:t>Logo, estruturas rígidas de interpretação moral deixam de existir.</a:t>
            </a:r>
          </a:p>
          <a:p>
            <a:pPr eaLnBrk="1" hangingPunct="1">
              <a:lnSpc>
                <a:spcPct val="90000"/>
              </a:lnSpc>
            </a:pPr>
            <a:r>
              <a:rPr lang="pt-BR" b="1" dirty="0" smtClean="0">
                <a:latin typeface="Calibri" pitchFamily="34" charset="0"/>
              </a:rPr>
              <a:t>Direito repressivo</a:t>
            </a:r>
            <a:r>
              <a:rPr lang="pt-BR" dirty="0" smtClean="0">
                <a:latin typeface="Calibri" pitchFamily="34" charset="0"/>
              </a:rPr>
              <a:t>: punição.</a:t>
            </a:r>
          </a:p>
          <a:p>
            <a:pPr eaLnBrk="1" hangingPunct="1">
              <a:lnSpc>
                <a:spcPct val="90000"/>
              </a:lnSpc>
            </a:pPr>
            <a:r>
              <a:rPr lang="pt-BR" b="1" dirty="0" smtClean="0">
                <a:latin typeface="Calibri" pitchFamily="34" charset="0"/>
              </a:rPr>
              <a:t>Direito restitutivo</a:t>
            </a:r>
            <a:r>
              <a:rPr lang="pt-BR" dirty="0" smtClean="0">
                <a:latin typeface="Calibri" pitchFamily="34" charset="0"/>
              </a:rPr>
              <a:t>: restabelecer o estado das coisas</a:t>
            </a:r>
          </a:p>
          <a:p>
            <a:pPr eaLnBrk="1" hangingPunct="1">
              <a:lnSpc>
                <a:spcPct val="90000"/>
              </a:lnSpc>
            </a:pPr>
            <a:r>
              <a:rPr lang="pt-BR" b="1" dirty="0" smtClean="0">
                <a:latin typeface="Calibri" pitchFamily="34" charset="0"/>
              </a:rPr>
              <a:t>Crime</a:t>
            </a:r>
            <a:r>
              <a:rPr lang="pt-BR" dirty="0" smtClean="0">
                <a:latin typeface="Calibri" pitchFamily="34" charset="0"/>
              </a:rPr>
              <a:t>: definição relativista.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</a:rPr>
              <a:t>Tipos de </a:t>
            </a:r>
            <a:r>
              <a:rPr lang="pt-BR" dirty="0" smtClean="0">
                <a:latin typeface="Calibri" pitchFamily="34" charset="0"/>
              </a:rPr>
              <a:t>solidariedade</a:t>
            </a:r>
            <a:endParaRPr lang="pt-BR" dirty="0" smtClean="0">
              <a:latin typeface="Calibri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b="1" u="sng" dirty="0" smtClean="0">
                <a:latin typeface="Calibri" pitchFamily="34" charset="0"/>
              </a:rPr>
              <a:t>Mecânica</a:t>
            </a:r>
            <a:r>
              <a:rPr lang="pt-BR" dirty="0" smtClean="0">
                <a:latin typeface="Calibri" pitchFamily="34" charset="0"/>
              </a:rPr>
              <a:t>: o indivíduo é ligado diretamente à sociedade, não há diferenciações de grande porte, prevalecendo o caráter coletivo.</a:t>
            </a:r>
          </a:p>
          <a:p>
            <a:pPr eaLnBrk="1" hangingPunct="1"/>
            <a:r>
              <a:rPr lang="pt-BR" b="1" u="sng" dirty="0" smtClean="0">
                <a:latin typeface="Calibri" pitchFamily="34" charset="0"/>
              </a:rPr>
              <a:t>Orgânica</a:t>
            </a:r>
            <a:r>
              <a:rPr lang="pt-BR" dirty="0" smtClean="0">
                <a:latin typeface="Calibri" pitchFamily="34" charset="0"/>
              </a:rPr>
              <a:t>: depende da sociedade e das partes que a compõe, ou seja, há diferenciação entre as partes que cooperam entre si para o todo.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</a:rPr>
              <a:t>Suicídio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b="1" dirty="0" smtClean="0">
                <a:latin typeface="Calibri" pitchFamily="34" charset="0"/>
              </a:rPr>
              <a:t>Indivíduo X Grupo.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O indivíduo torna-se cada vez mais consciente (não aceita imperativos).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Exige mais do que a sociedade pode oferecer.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A sociedade surge como um elemento disciplinador.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Taxa de suicídio: constante.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</a:rPr>
              <a:t>Tipos de suicídio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b="1" dirty="0" smtClean="0">
                <a:latin typeface="Calibri" pitchFamily="34" charset="0"/>
              </a:rPr>
              <a:t>Egoísta:</a:t>
            </a:r>
            <a:r>
              <a:rPr lang="pt-BR" dirty="0" smtClean="0">
                <a:latin typeface="Calibri" pitchFamily="34" charset="0"/>
              </a:rPr>
              <a:t> pensamento individualista, desligado do contexto social.</a:t>
            </a:r>
          </a:p>
          <a:p>
            <a:pPr eaLnBrk="1" hangingPunct="1">
              <a:lnSpc>
                <a:spcPct val="90000"/>
              </a:lnSpc>
            </a:pPr>
            <a:r>
              <a:rPr lang="pt-BR" b="1" dirty="0" smtClean="0">
                <a:latin typeface="Calibri" pitchFamily="34" charset="0"/>
              </a:rPr>
              <a:t>Altruísta:</a:t>
            </a:r>
            <a:r>
              <a:rPr lang="pt-BR" dirty="0" smtClean="0">
                <a:latin typeface="Calibri" pitchFamily="34" charset="0"/>
              </a:rPr>
              <a:t> sacrifício por um imperativo social interiorizado, obedecendo ao que o grupo lhe ordena, a ponto de sufocar o próprio instinto de conservação.</a:t>
            </a:r>
          </a:p>
          <a:p>
            <a:pPr eaLnBrk="1" hangingPunct="1">
              <a:lnSpc>
                <a:spcPct val="90000"/>
              </a:lnSpc>
            </a:pPr>
            <a:r>
              <a:rPr lang="pt-BR" b="1" dirty="0" smtClean="0">
                <a:latin typeface="Calibri" pitchFamily="34" charset="0"/>
              </a:rPr>
              <a:t>Anômico:</a:t>
            </a:r>
            <a:r>
              <a:rPr lang="pt-BR" dirty="0" smtClean="0">
                <a:latin typeface="Calibri" pitchFamily="34" charset="0"/>
              </a:rPr>
              <a:t> irritação associada às numerosas situações de decepções oferecidas pela vida moderna.</a:t>
            </a:r>
            <a:endParaRPr lang="pt-BR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</a:rPr>
              <a:t>Fato patológico e Anomia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</a:rPr>
              <a:t>Fatos que, dentro da solidariedade orgânica, colocam em risco as relações entre as partes da sociedade, rompendo as regras de solidariedade.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Pautam-se numa incapacidade de se perceber a função a ser exercida dentro da sociedade.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Calibri" pitchFamily="34" charset="0"/>
              </a:rPr>
              <a:t>O PENSAMENTO SOCIALISTA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pt-BR" dirty="0" smtClean="0">
                <a:latin typeface="Calibri" pitchFamily="34" charset="0"/>
              </a:rPr>
              <a:t>Crítica à propriedade privada.</a:t>
            </a:r>
          </a:p>
          <a:p>
            <a:pPr lvl="1"/>
            <a:r>
              <a:rPr lang="pt-BR" dirty="0" smtClean="0">
                <a:latin typeface="Calibri" pitchFamily="34" charset="0"/>
              </a:rPr>
              <a:t>Origem: J.J. Rousseau.</a:t>
            </a:r>
          </a:p>
          <a:p>
            <a:pPr lvl="1"/>
            <a:r>
              <a:rPr lang="pt-BR" dirty="0" smtClean="0">
                <a:latin typeface="Calibri" pitchFamily="34" charset="0"/>
              </a:rPr>
              <a:t>Homem: Tabula Rasa.</a:t>
            </a:r>
          </a:p>
          <a:p>
            <a:pPr lvl="1"/>
            <a:r>
              <a:rPr lang="pt-BR" dirty="0" smtClean="0">
                <a:latin typeface="Calibri" pitchFamily="34" charset="0"/>
              </a:rPr>
              <a:t>Propriedade: princípio da desigualdade.</a:t>
            </a:r>
          </a:p>
          <a:p>
            <a:pPr lvl="1"/>
            <a:r>
              <a:rPr lang="pt-BR" dirty="0" smtClean="0">
                <a:latin typeface="Calibri" pitchFamily="34" charset="0"/>
              </a:rPr>
              <a:t>Sociedade: Formada pelos homens</a:t>
            </a:r>
          </a:p>
          <a:p>
            <a:pPr lvl="1"/>
            <a:r>
              <a:rPr lang="pt-BR" dirty="0" smtClean="0">
                <a:latin typeface="Calibri" pitchFamily="34" charset="0"/>
              </a:rPr>
              <a:t>Formadora dos homens.</a:t>
            </a:r>
          </a:p>
          <a:p>
            <a:pPr lvl="1"/>
            <a:r>
              <a:rPr lang="pt-BR" dirty="0" smtClean="0">
                <a:latin typeface="Calibri" pitchFamily="34" charset="0"/>
              </a:rPr>
              <a:t>“Bom Selvagem” X “Corrupção do Homem”.</a:t>
            </a:r>
          </a:p>
          <a:p>
            <a:pPr lvl="1">
              <a:buNone/>
            </a:pPr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Calibri" pitchFamily="34" charset="0"/>
              </a:rPr>
              <a:t>SOLUÇÃO DE ROUSSEAU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Calibri" pitchFamily="34" charset="0"/>
              </a:rPr>
              <a:t>Novo contrato social:</a:t>
            </a:r>
          </a:p>
          <a:p>
            <a:pPr lvl="1"/>
            <a:r>
              <a:rPr lang="pt-BR" dirty="0" smtClean="0">
                <a:latin typeface="Calibri" pitchFamily="34" charset="0"/>
              </a:rPr>
              <a:t>Fim da propriedade privada;</a:t>
            </a:r>
          </a:p>
          <a:p>
            <a:pPr lvl="1"/>
            <a:endParaRPr lang="pt-BR" dirty="0" smtClean="0">
              <a:latin typeface="Calibri" pitchFamily="34" charset="0"/>
            </a:endParaRPr>
          </a:p>
          <a:p>
            <a:pPr lvl="1"/>
            <a:r>
              <a:rPr lang="pt-BR" dirty="0" smtClean="0">
                <a:latin typeface="Calibri" pitchFamily="34" charset="0"/>
              </a:rPr>
              <a:t>Educação universal;</a:t>
            </a:r>
          </a:p>
          <a:p>
            <a:pPr lvl="1"/>
            <a:endParaRPr lang="pt-BR" dirty="0" smtClean="0">
              <a:latin typeface="Calibri" pitchFamily="34" charset="0"/>
            </a:endParaRPr>
          </a:p>
          <a:p>
            <a:pPr lvl="1"/>
            <a:r>
              <a:rPr lang="pt-BR" dirty="0" smtClean="0">
                <a:latin typeface="Calibri" pitchFamily="34" charset="0"/>
              </a:rPr>
              <a:t>Democracia.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609600" y="838200"/>
            <a:ext cx="79248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“O objetivo primordial e necessário de toda a existência deve ser a felicidade, mas a felicidade não pode ser obtida individualmente; é inútil esperar-se pela felicidade isolada; todos devem compartilhar dela ou então a minoria nunca será capaz de gozá-la</a:t>
            </a:r>
            <a:r>
              <a:rPr lang="pt-B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”.</a:t>
            </a:r>
          </a:p>
          <a:p>
            <a:pPr algn="r">
              <a:spcBef>
                <a:spcPct val="50000"/>
              </a:spcBef>
            </a:pPr>
            <a:r>
              <a:rPr lang="pt-B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pt-B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R. Owen.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657225"/>
          </a:xfrm>
        </p:spPr>
        <p:txBody>
          <a:bodyPr/>
          <a:lstStyle/>
          <a:p>
            <a:r>
              <a:rPr lang="pt-BR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 Socialismo Científico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pt-BR" dirty="0" smtClean="0">
                <a:latin typeface="Calibri" pitchFamily="34" charset="0"/>
              </a:rPr>
              <a:t>Análise dos </a:t>
            </a:r>
            <a:r>
              <a:rPr lang="pt-BR" dirty="0">
                <a:latin typeface="Calibri" pitchFamily="34" charset="0"/>
              </a:rPr>
              <a:t>mecanismos econômicos e sociais do capitalismo</a:t>
            </a:r>
            <a:r>
              <a:rPr lang="pt-BR" dirty="0" smtClean="0">
                <a:latin typeface="Calibri" pitchFamily="34" charset="0"/>
              </a:rPr>
              <a:t>.</a:t>
            </a:r>
          </a:p>
          <a:p>
            <a:pPr>
              <a:buClr>
                <a:schemeClr val="tx1"/>
              </a:buClr>
            </a:pPr>
            <a:endParaRPr lang="pt-BR" dirty="0">
              <a:latin typeface="Calibri" pitchFamily="34" charset="0"/>
            </a:endParaRPr>
          </a:p>
          <a:p>
            <a:pPr>
              <a:buClr>
                <a:schemeClr val="tx1"/>
              </a:buClr>
            </a:pPr>
            <a:r>
              <a:rPr lang="pt-BR" dirty="0" smtClean="0">
                <a:latin typeface="Calibri" pitchFamily="34" charset="0"/>
              </a:rPr>
              <a:t>Compreensão da realidade para </a:t>
            </a:r>
            <a:r>
              <a:rPr lang="pt-BR" dirty="0">
                <a:latin typeface="Calibri" pitchFamily="34" charset="0"/>
              </a:rPr>
              <a:t>transformá-la.</a:t>
            </a:r>
          </a:p>
          <a:p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</a:rPr>
              <a:t>Augusto Comte</a:t>
            </a:r>
            <a:br>
              <a:rPr lang="pt-BR" dirty="0" smtClean="0">
                <a:latin typeface="Calibri" pitchFamily="34" charset="0"/>
              </a:rPr>
            </a:br>
            <a:r>
              <a:rPr lang="pt-BR" sz="2000" dirty="0" smtClean="0">
                <a:latin typeface="Calibri" pitchFamily="34" charset="0"/>
              </a:rPr>
              <a:t>1798 </a:t>
            </a:r>
            <a:r>
              <a:rPr lang="pt-BR" sz="2000" dirty="0" smtClean="0">
                <a:latin typeface="Calibri" pitchFamily="34" charset="0"/>
              </a:rPr>
              <a:t>-1 </a:t>
            </a:r>
            <a:r>
              <a:rPr lang="pt-BR" sz="2000" dirty="0" smtClean="0">
                <a:latin typeface="Calibri" pitchFamily="34" charset="0"/>
              </a:rPr>
              <a:t>857</a:t>
            </a:r>
            <a:endParaRPr lang="pt-BR" dirty="0" smtClean="0">
              <a:latin typeface="Calibri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b="1" dirty="0" smtClean="0">
                <a:latin typeface="Calibri" pitchFamily="34" charset="0"/>
              </a:rPr>
              <a:t>Lei dos três estados</a:t>
            </a:r>
            <a:r>
              <a:rPr lang="pt-BR" dirty="0" smtClean="0">
                <a:latin typeface="Calibri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Calibri" pitchFamily="34" charset="0"/>
              </a:rPr>
              <a:t>1ª) Explicação dos fenômenos através de forças comparáveis aos homens.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Calibri" pitchFamily="34" charset="0"/>
              </a:rPr>
              <a:t>2ª) Invocação de entidades abstratas (natureza).</a:t>
            </a:r>
          </a:p>
          <a:p>
            <a:pPr eaLnBrk="1" hangingPunct="1">
              <a:lnSpc>
                <a:spcPct val="90000"/>
              </a:lnSpc>
            </a:pPr>
            <a:r>
              <a:rPr lang="pt-BR" dirty="0" smtClean="0">
                <a:latin typeface="Calibri" pitchFamily="34" charset="0"/>
              </a:rPr>
              <a:t>3ª) Observações e relações regulares, estabelecendo as leis que governam os fatos (não se preocupa com a causa dos fatos).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263"/>
            <a:ext cx="9034463" cy="1555750"/>
          </a:xfrm>
        </p:spPr>
        <p:txBody>
          <a:bodyPr/>
          <a:lstStyle/>
          <a:p>
            <a:r>
              <a:rPr lang="pt-BR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Teóricos do Socialismo Científico</a:t>
            </a:r>
            <a:r>
              <a:rPr lang="pt-B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:</a:t>
            </a:r>
            <a:endParaRPr lang="pt-BR" sz="40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4000" b="1" dirty="0" smtClean="0">
                <a:latin typeface="Calibri" pitchFamily="34" charset="0"/>
              </a:rPr>
              <a:t>Karl Marx (1818-1883)</a:t>
            </a:r>
          </a:p>
          <a:p>
            <a:pPr>
              <a:lnSpc>
                <a:spcPct val="90000"/>
              </a:lnSpc>
            </a:pPr>
            <a:r>
              <a:rPr lang="pt-BR" sz="4000" b="1" i="1" dirty="0" smtClean="0">
                <a:latin typeface="Calibri" pitchFamily="34" charset="0"/>
              </a:rPr>
              <a:t>Obras</a:t>
            </a:r>
            <a:r>
              <a:rPr lang="pt-BR" sz="4000" b="1" i="1" dirty="0">
                <a:latin typeface="Calibri" pitchFamily="34" charset="0"/>
              </a:rPr>
              <a:t>:</a:t>
            </a:r>
            <a:r>
              <a:rPr lang="pt-BR" sz="4000" dirty="0">
                <a:latin typeface="Calibri" pitchFamily="34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pt-BR" sz="3600" dirty="0">
                <a:latin typeface="Calibri" pitchFamily="34" charset="0"/>
              </a:rPr>
              <a:t>O Capital, </a:t>
            </a:r>
          </a:p>
          <a:p>
            <a:pPr lvl="1">
              <a:lnSpc>
                <a:spcPct val="90000"/>
              </a:lnSpc>
            </a:pPr>
            <a:r>
              <a:rPr lang="pt-BR" sz="3600" dirty="0">
                <a:latin typeface="Calibri" pitchFamily="34" charset="0"/>
              </a:rPr>
              <a:t>Salário Preço e Lucro, </a:t>
            </a:r>
          </a:p>
          <a:p>
            <a:pPr lvl="1">
              <a:lnSpc>
                <a:spcPct val="90000"/>
              </a:lnSpc>
            </a:pPr>
            <a:r>
              <a:rPr lang="pt-BR" sz="3600" dirty="0">
                <a:latin typeface="Calibri" pitchFamily="34" charset="0"/>
              </a:rPr>
              <a:t>A questão Judaica, </a:t>
            </a:r>
            <a:endParaRPr lang="pt-BR" sz="3600" dirty="0" smtClean="0">
              <a:latin typeface="Calibri" pitchFamily="34" charset="0"/>
            </a:endParaRPr>
          </a:p>
          <a:p>
            <a:pPr lvl="1">
              <a:lnSpc>
                <a:spcPct val="90000"/>
              </a:lnSpc>
            </a:pPr>
            <a:r>
              <a:rPr lang="pt-BR" sz="3600" dirty="0" smtClean="0">
                <a:latin typeface="Calibri" pitchFamily="34" charset="0"/>
              </a:rPr>
              <a:t>A </a:t>
            </a:r>
            <a:r>
              <a:rPr lang="pt-BR" sz="3600" dirty="0">
                <a:latin typeface="Calibri" pitchFamily="34" charset="0"/>
              </a:rPr>
              <a:t>Miséria da Filosofia. </a:t>
            </a:r>
          </a:p>
          <a:p>
            <a:pPr lvl="1">
              <a:lnSpc>
                <a:spcPct val="90000"/>
              </a:lnSpc>
            </a:pPr>
            <a:r>
              <a:rPr lang="pt-BR" sz="3600" dirty="0">
                <a:latin typeface="Calibri" pitchFamily="34" charset="0"/>
              </a:rPr>
              <a:t>Manifesto do Partido Comunista, </a:t>
            </a:r>
          </a:p>
          <a:p>
            <a:pPr lvl="1">
              <a:lnSpc>
                <a:spcPct val="90000"/>
              </a:lnSpc>
            </a:pPr>
            <a:r>
              <a:rPr lang="pt-BR" sz="3600" dirty="0">
                <a:latin typeface="Calibri" pitchFamily="34" charset="0"/>
              </a:rPr>
              <a:t>A Ideologia Alemã</a:t>
            </a:r>
            <a:endParaRPr lang="pt-BR" sz="3600" u="sng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uiExpand="1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8" name="Picture 4" descr="Karl_Mar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825" y="0"/>
            <a:ext cx="584835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761999"/>
          </a:xfrm>
        </p:spPr>
        <p:txBody>
          <a:bodyPr/>
          <a:lstStyle/>
          <a:p>
            <a:endParaRPr lang="pt-BR" sz="40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Friederich Engels (1820-95)</a:t>
            </a:r>
          </a:p>
          <a:p>
            <a:r>
              <a:rPr lang="pt-BR" b="1" i="1" dirty="0" smtClean="0">
                <a:latin typeface="Calibri" pitchFamily="34" charset="0"/>
              </a:rPr>
              <a:t>Obras</a:t>
            </a:r>
            <a:r>
              <a:rPr lang="pt-BR" b="1" i="1" dirty="0">
                <a:latin typeface="Calibri" pitchFamily="34" charset="0"/>
              </a:rPr>
              <a:t>:</a:t>
            </a:r>
            <a:r>
              <a:rPr lang="pt-BR" dirty="0">
                <a:latin typeface="Calibri" pitchFamily="34" charset="0"/>
              </a:rPr>
              <a:t> </a:t>
            </a:r>
          </a:p>
          <a:p>
            <a:pPr lvl="1"/>
            <a:r>
              <a:rPr lang="pt-BR" dirty="0">
                <a:latin typeface="Calibri" pitchFamily="34" charset="0"/>
              </a:rPr>
              <a:t>A Origem da Família, da propriedade privada e do Estado</a:t>
            </a:r>
            <a:r>
              <a:rPr lang="pt-BR" dirty="0" smtClean="0">
                <a:latin typeface="Calibri" pitchFamily="34" charset="0"/>
              </a:rPr>
              <a:t>.</a:t>
            </a:r>
          </a:p>
          <a:p>
            <a:pPr lvl="1"/>
            <a:endParaRPr lang="pt-BR" dirty="0">
              <a:latin typeface="Calibri" pitchFamily="34" charset="0"/>
            </a:endParaRPr>
          </a:p>
          <a:p>
            <a:pPr lvl="1"/>
            <a:r>
              <a:rPr lang="pt-BR" dirty="0">
                <a:latin typeface="Calibri" pitchFamily="34" charset="0"/>
              </a:rPr>
              <a:t>A situação da classe </a:t>
            </a:r>
            <a:r>
              <a:rPr lang="pt-BR" dirty="0" smtClean="0">
                <a:latin typeface="Calibri" pitchFamily="34" charset="0"/>
              </a:rPr>
              <a:t>trabalhadora </a:t>
            </a:r>
            <a:r>
              <a:rPr lang="pt-BR" dirty="0">
                <a:latin typeface="Calibri" pitchFamily="34" charset="0"/>
              </a:rPr>
              <a:t>na Inglaterra.</a:t>
            </a:r>
            <a:endParaRPr lang="pt-BR" b="1" i="1" u="sng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uiExpand="1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2" name="Picture 4" descr="Enge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0"/>
            <a:ext cx="48768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162925" cy="1555750"/>
          </a:xfrm>
        </p:spPr>
        <p:txBody>
          <a:bodyPr/>
          <a:lstStyle/>
          <a:p>
            <a:r>
              <a:rPr lang="pt-BR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Conceitos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8796338" cy="5127625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pt-BR" dirty="0">
                <a:latin typeface="Calibri" pitchFamily="34" charset="0"/>
              </a:rPr>
              <a:t>Materialismo Histórico</a:t>
            </a:r>
            <a:r>
              <a:rPr lang="pt-BR" dirty="0" smtClean="0">
                <a:latin typeface="Calibri" pitchFamily="34" charset="0"/>
              </a:rPr>
              <a:t>.</a:t>
            </a:r>
          </a:p>
          <a:p>
            <a:pPr>
              <a:buClr>
                <a:schemeClr val="tx1"/>
              </a:buClr>
            </a:pPr>
            <a:endParaRPr lang="pt-BR" dirty="0">
              <a:latin typeface="Calibri" pitchFamily="34" charset="0"/>
            </a:endParaRPr>
          </a:p>
          <a:p>
            <a:pPr>
              <a:buClr>
                <a:schemeClr val="tx1"/>
              </a:buClr>
            </a:pPr>
            <a:r>
              <a:rPr lang="pt-BR" dirty="0">
                <a:latin typeface="Calibri" pitchFamily="34" charset="0"/>
              </a:rPr>
              <a:t>Infra e Superestrutura</a:t>
            </a:r>
          </a:p>
          <a:p>
            <a:pPr>
              <a:buClr>
                <a:schemeClr val="tx1"/>
              </a:buClr>
            </a:pPr>
            <a:endParaRPr lang="pt-BR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</a:pPr>
            <a:endParaRPr lang="pt-BR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  <a:buFontTx/>
              <a:buNone/>
            </a:pPr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4" name="AutoShape 14"/>
          <p:cNvSpPr>
            <a:spLocks noChangeArrowheads="1"/>
          </p:cNvSpPr>
          <p:nvPr/>
        </p:nvSpPr>
        <p:spPr bwMode="auto">
          <a:xfrm>
            <a:off x="615950" y="1073150"/>
            <a:ext cx="4864100" cy="4864100"/>
          </a:xfrm>
          <a:prstGeom prst="triangle">
            <a:avLst>
              <a:gd name="adj" fmla="val 49995"/>
            </a:avLst>
          </a:prstGeom>
          <a:gradFill rotWithShape="0">
            <a:gsLst>
              <a:gs pos="0">
                <a:srgbClr val="00CCFF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1066800" y="510540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pt-BR" dirty="0"/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1981200" y="533400"/>
            <a:ext cx="2173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32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MEDIATO</a:t>
            </a: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3336925" y="215582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pt-BR" sz="2400" dirty="0">
              <a:latin typeface="Times New Roman" charset="0"/>
            </a:endParaRPr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 rot="6573">
            <a:off x="685800" y="6018213"/>
            <a:ext cx="4799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pt-BR" sz="32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INFRA ESTRUTURA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914400" y="5257800"/>
            <a:ext cx="434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pt-BR" sz="36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ECONOMIA</a:t>
            </a:r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1371600" y="24384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pt-BR" sz="32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SUPER </a:t>
            </a:r>
          </a:p>
          <a:p>
            <a:pPr algn="ctr" eaLnBrk="0" hangingPunct="0"/>
            <a:r>
              <a:rPr lang="pt-BR" sz="32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ESTRUTURA</a:t>
            </a:r>
          </a:p>
        </p:txBody>
      </p:sp>
      <p:sp>
        <p:nvSpPr>
          <p:cNvPr id="51221" name="AutoShape 21"/>
          <p:cNvSpPr>
            <a:spLocks noChangeArrowheads="1"/>
          </p:cNvSpPr>
          <p:nvPr/>
        </p:nvSpPr>
        <p:spPr bwMode="auto">
          <a:xfrm>
            <a:off x="3435350" y="1377950"/>
            <a:ext cx="1054100" cy="368300"/>
          </a:xfrm>
          <a:prstGeom prst="rightArrow">
            <a:avLst>
              <a:gd name="adj1" fmla="val 50000"/>
              <a:gd name="adj2" fmla="val 143117"/>
            </a:avLst>
          </a:prstGeom>
          <a:solidFill>
            <a:srgbClr val="0033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4479925" y="1209675"/>
            <a:ext cx="2216150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pt-BR" sz="2400" b="1" u="sng" dirty="0">
                <a:solidFill>
                  <a:srgbClr val="003366"/>
                </a:solidFill>
                <a:latin typeface="Times New Roman" charset="0"/>
              </a:rPr>
              <a:t>POLÍTICO</a:t>
            </a:r>
            <a:r>
              <a:rPr lang="pt-BR" sz="2400" b="1" dirty="0">
                <a:solidFill>
                  <a:srgbClr val="003366"/>
                </a:solidFill>
                <a:latin typeface="Times New Roman" charset="0"/>
              </a:rPr>
              <a:t> </a:t>
            </a:r>
          </a:p>
          <a:p>
            <a:pPr eaLnBrk="0" hangingPunct="0">
              <a:lnSpc>
                <a:spcPct val="130000"/>
              </a:lnSpc>
            </a:pPr>
            <a:r>
              <a:rPr lang="pt-BR" sz="2400" b="1" u="sng" dirty="0">
                <a:solidFill>
                  <a:srgbClr val="003366"/>
                </a:solidFill>
                <a:latin typeface="Times New Roman" charset="0"/>
              </a:rPr>
              <a:t>JURÍDICO</a:t>
            </a:r>
            <a:r>
              <a:rPr lang="pt-BR" sz="2400" b="1" dirty="0">
                <a:solidFill>
                  <a:srgbClr val="003366"/>
                </a:solidFill>
                <a:latin typeface="Times New Roman" charset="0"/>
              </a:rPr>
              <a:t> </a:t>
            </a:r>
          </a:p>
          <a:p>
            <a:pPr eaLnBrk="0" hangingPunct="0">
              <a:lnSpc>
                <a:spcPct val="130000"/>
              </a:lnSpc>
            </a:pPr>
            <a:r>
              <a:rPr lang="pt-BR" sz="2400" b="1" u="sng" dirty="0">
                <a:solidFill>
                  <a:srgbClr val="003366"/>
                </a:solidFill>
                <a:latin typeface="Times New Roman" charset="0"/>
              </a:rPr>
              <a:t>IDEOLÓGICO</a:t>
            </a:r>
          </a:p>
        </p:txBody>
      </p:sp>
      <p:sp>
        <p:nvSpPr>
          <p:cNvPr id="51223" name="AutoShape 23"/>
          <p:cNvSpPr>
            <a:spLocks noChangeArrowheads="1"/>
          </p:cNvSpPr>
          <p:nvPr/>
        </p:nvSpPr>
        <p:spPr bwMode="auto">
          <a:xfrm>
            <a:off x="5416550" y="5264150"/>
            <a:ext cx="749300" cy="368300"/>
          </a:xfrm>
          <a:prstGeom prst="rightArrow">
            <a:avLst>
              <a:gd name="adj1" fmla="val 50000"/>
              <a:gd name="adj2" fmla="val 101734"/>
            </a:avLst>
          </a:prstGeom>
          <a:solidFill>
            <a:srgbClr val="0033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sz="2400" dirty="0">
              <a:solidFill>
                <a:srgbClr val="003366"/>
              </a:solidFill>
              <a:latin typeface="Times New Roman" charset="0"/>
            </a:endParaRPr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6156325" y="5195888"/>
            <a:ext cx="2332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32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IMEDIATO</a:t>
            </a:r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 rot="1565987">
            <a:off x="1835150" y="779463"/>
            <a:ext cx="0" cy="464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6" grpId="0"/>
      <p:bldP spid="51218" grpId="0"/>
      <p:bldP spid="51219" grpId="0"/>
      <p:bldP spid="51220" grpId="0"/>
      <p:bldP spid="51221" grpId="0" animBg="1"/>
      <p:bldP spid="51222" grpId="0"/>
      <p:bldP spid="51223" grpId="0" animBg="1"/>
      <p:bldP spid="51224" grpId="0"/>
      <p:bldP spid="5122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>
              <a:latin typeface="Calibri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pt-BR" dirty="0" smtClean="0">
                <a:latin typeface="Calibri" pitchFamily="34" charset="0"/>
              </a:rPr>
              <a:t>Ideologia e Alienação.</a:t>
            </a:r>
          </a:p>
          <a:p>
            <a:pPr>
              <a:buClr>
                <a:schemeClr val="tx1"/>
              </a:buClr>
            </a:pPr>
            <a:endParaRPr lang="pt-BR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</a:pPr>
            <a:r>
              <a:rPr lang="pt-BR" dirty="0" smtClean="0">
                <a:latin typeface="Calibri" pitchFamily="34" charset="0"/>
              </a:rPr>
              <a:t>Fetichismo da mercadoria.</a:t>
            </a:r>
          </a:p>
          <a:p>
            <a:pPr>
              <a:buClr>
                <a:schemeClr val="tx1"/>
              </a:buClr>
            </a:pPr>
            <a:endParaRPr lang="pt-BR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</a:pPr>
            <a:endParaRPr lang="pt-BR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</a:pPr>
            <a:endParaRPr lang="pt-BR" dirty="0" smtClean="0">
              <a:latin typeface="Calibri" pitchFamily="34" charset="0"/>
            </a:endParaRPr>
          </a:p>
          <a:p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Clr>
                <a:schemeClr val="tx1"/>
              </a:buClr>
            </a:pPr>
            <a:r>
              <a:rPr lang="pt-BR" dirty="0" smtClean="0">
                <a:latin typeface="Calibri" pitchFamily="34" charset="0"/>
              </a:rPr>
              <a:t>Mais-valia.</a:t>
            </a:r>
          </a:p>
          <a:p>
            <a:pPr>
              <a:buClr>
                <a:schemeClr val="tx1"/>
              </a:buClr>
            </a:pPr>
            <a:endParaRPr lang="pt-BR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</a:pPr>
            <a:r>
              <a:rPr lang="pt-BR" dirty="0" smtClean="0">
                <a:latin typeface="Calibri" pitchFamily="34" charset="0"/>
              </a:rPr>
              <a:t>Luta de Classes.</a:t>
            </a:r>
          </a:p>
          <a:p>
            <a:pPr>
              <a:buClr>
                <a:schemeClr val="tx1"/>
              </a:buClr>
            </a:pPr>
            <a:endParaRPr lang="pt-BR" dirty="0" smtClean="0">
              <a:latin typeface="Calibri" pitchFamily="34" charset="0"/>
            </a:endParaRPr>
          </a:p>
          <a:p>
            <a:pPr>
              <a:buClr>
                <a:schemeClr val="tx1"/>
              </a:buClr>
            </a:pPr>
            <a:r>
              <a:rPr lang="pt-BR" dirty="0" smtClean="0">
                <a:latin typeface="Calibri" pitchFamily="34" charset="0"/>
              </a:rPr>
              <a:t>Dialética.</a:t>
            </a:r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162925" cy="1555750"/>
          </a:xfrm>
        </p:spPr>
        <p:txBody>
          <a:bodyPr/>
          <a:lstStyle/>
          <a:p>
            <a:r>
              <a:rPr lang="pt-BR" b="1" dirty="0">
                <a:latin typeface="Calibri" pitchFamily="34" charset="0"/>
              </a:rPr>
              <a:t>A Dialética na </a:t>
            </a:r>
            <a:r>
              <a:rPr lang="pt-BR" b="1" dirty="0" smtClean="0">
                <a:latin typeface="Calibri" pitchFamily="34" charset="0"/>
              </a:rPr>
              <a:t/>
            </a:r>
            <a:br>
              <a:rPr lang="pt-BR" b="1" dirty="0" smtClean="0">
                <a:latin typeface="Calibri" pitchFamily="34" charset="0"/>
              </a:rPr>
            </a:br>
            <a:r>
              <a:rPr lang="pt-BR" b="1" dirty="0" smtClean="0">
                <a:latin typeface="Calibri" pitchFamily="34" charset="0"/>
              </a:rPr>
              <a:t>Luta </a:t>
            </a:r>
            <a:r>
              <a:rPr lang="pt-BR" b="1" dirty="0">
                <a:latin typeface="Calibri" pitchFamily="34" charset="0"/>
              </a:rPr>
              <a:t>de Classes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81000" y="2819400"/>
            <a:ext cx="2667000" cy="1311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dirty="0">
                <a:latin typeface="+mj-lt"/>
              </a:rPr>
              <a:t>BURGUESIA</a:t>
            </a:r>
          </a:p>
          <a:p>
            <a:pPr algn="ctr">
              <a:spcBef>
                <a:spcPct val="50000"/>
              </a:spcBef>
            </a:pPr>
            <a:r>
              <a:rPr lang="pt-BR" sz="3200" b="1" dirty="0">
                <a:latin typeface="+mj-lt"/>
              </a:rPr>
              <a:t>(tese)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2895600" y="3048000"/>
            <a:ext cx="2895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pt-BR" b="1" dirty="0">
              <a:latin typeface="+mj-lt"/>
            </a:endParaRP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5791200" y="2819400"/>
            <a:ext cx="33528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000" b="1" dirty="0">
                <a:latin typeface="+mj-lt"/>
              </a:rPr>
              <a:t>PROLETARIADO</a:t>
            </a:r>
          </a:p>
          <a:p>
            <a:pPr algn="ctr">
              <a:spcBef>
                <a:spcPct val="50000"/>
              </a:spcBef>
            </a:pPr>
            <a:r>
              <a:rPr lang="pt-BR" sz="3200" b="1" dirty="0">
                <a:latin typeface="+mj-lt"/>
              </a:rPr>
              <a:t>(antítese)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2971800" y="236220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dirty="0">
                <a:latin typeface="+mj-lt"/>
              </a:rPr>
              <a:t>CONFLITO</a:t>
            </a: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4343400" y="3048000"/>
            <a:ext cx="0" cy="1905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diamond" w="med" len="med"/>
            <a:tailEnd type="triangle" w="med" len="med"/>
          </a:ln>
          <a:effectLst/>
        </p:spPr>
        <p:txBody>
          <a:bodyPr wrap="none"/>
          <a:lstStyle/>
          <a:p>
            <a:endParaRPr lang="pt-BR" b="1" dirty="0">
              <a:latin typeface="+mj-lt"/>
            </a:endParaRP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2743200" y="5257800"/>
            <a:ext cx="3200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dirty="0">
                <a:latin typeface="+mj-lt"/>
              </a:rPr>
              <a:t>SOCIALISMO</a:t>
            </a:r>
          </a:p>
          <a:p>
            <a:pPr algn="ctr">
              <a:spcBef>
                <a:spcPct val="50000"/>
              </a:spcBef>
            </a:pPr>
            <a:r>
              <a:rPr lang="pt-BR" sz="3200" b="1" dirty="0">
                <a:latin typeface="+mj-lt"/>
              </a:rPr>
              <a:t>(síntese)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9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49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build="p" autoUpdateAnimBg="0"/>
      <p:bldP spid="49157" grpId="0" animBg="1"/>
      <p:bldP spid="49158" grpId="0" build="p" autoUpdateAnimBg="0"/>
      <p:bldP spid="49159" grpId="0" build="p" autoUpdateAnimBg="0"/>
      <p:bldP spid="49160" grpId="0" animBg="1"/>
      <p:bldP spid="4916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Calibri" pitchFamily="34" charset="0"/>
              </a:rPr>
              <a:t>Consciência de Classe.</a:t>
            </a:r>
          </a:p>
          <a:p>
            <a:endParaRPr lang="pt-BR" dirty="0" smtClean="0">
              <a:latin typeface="Calibri" pitchFamily="34" charset="0"/>
            </a:endParaRPr>
          </a:p>
          <a:p>
            <a:r>
              <a:rPr lang="pt-BR" dirty="0" smtClean="0">
                <a:latin typeface="Calibri" pitchFamily="34" charset="0"/>
              </a:rPr>
              <a:t>Partido Comunista.</a:t>
            </a:r>
          </a:p>
          <a:p>
            <a:endParaRPr lang="pt-BR" dirty="0" smtClean="0">
              <a:latin typeface="Calibri" pitchFamily="34" charset="0"/>
            </a:endParaRPr>
          </a:p>
          <a:p>
            <a:r>
              <a:rPr lang="pt-BR" dirty="0" smtClean="0">
                <a:latin typeface="Calibri" pitchFamily="34" charset="0"/>
              </a:rPr>
              <a:t>Revolução Etapista.</a:t>
            </a:r>
          </a:p>
          <a:p>
            <a:endParaRPr lang="pt-BR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</a:rPr>
              <a:t>Idades das Sociedades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</a:rPr>
              <a:t>Três idades das sociedades: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1ª) Idade Teológica.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2ª) Idade Metafísica.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3ª) Idade Positiva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Calibri" pitchFamily="34" charset="0"/>
              </a:rPr>
              <a:t>Socialismo: etapa de transição para o </a:t>
            </a:r>
            <a:r>
              <a:rPr lang="pt-BR" b="1" dirty="0" smtClean="0">
                <a:latin typeface="Calibri" pitchFamily="34" charset="0"/>
              </a:rPr>
              <a:t>Comunismo.</a:t>
            </a:r>
          </a:p>
          <a:p>
            <a:endParaRPr lang="pt-BR" dirty="0" smtClean="0">
              <a:latin typeface="Calibri" pitchFamily="34" charset="0"/>
            </a:endParaRPr>
          </a:p>
          <a:p>
            <a:r>
              <a:rPr lang="pt-BR" dirty="0" smtClean="0">
                <a:latin typeface="Calibri" pitchFamily="34" charset="0"/>
              </a:rPr>
              <a:t>Ditadura do Proletariado.</a:t>
            </a:r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>
              <a:latin typeface="Calibri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ta em curva para baixo 4"/>
          <p:cNvSpPr/>
          <p:nvPr/>
        </p:nvSpPr>
        <p:spPr>
          <a:xfrm rot="20320400">
            <a:off x="3164530" y="1893639"/>
            <a:ext cx="2667000" cy="1143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 rot="19520319">
            <a:off x="3107624" y="1690276"/>
            <a:ext cx="1518294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100" dirty="0" smtClean="0"/>
              <a:t>Socialismo</a:t>
            </a:r>
            <a:endParaRPr lang="pt-BR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Calibri" pitchFamily="34" charset="0"/>
              </a:rPr>
              <a:t>Max weber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Calibri" pitchFamily="34" charset="0"/>
              </a:rPr>
              <a:t>CONCEITOS:</a:t>
            </a:r>
          </a:p>
          <a:p>
            <a:pPr lvl="1"/>
            <a:r>
              <a:rPr lang="pt-BR" dirty="0" smtClean="0">
                <a:latin typeface="Calibri" pitchFamily="34" charset="0"/>
              </a:rPr>
              <a:t>Sociologia Compreensiva.</a:t>
            </a:r>
          </a:p>
          <a:p>
            <a:pPr lvl="1"/>
            <a:r>
              <a:rPr lang="pt-BR" dirty="0" smtClean="0">
                <a:latin typeface="Calibri" pitchFamily="34" charset="0"/>
              </a:rPr>
              <a:t>Conhecimento possível.</a:t>
            </a:r>
          </a:p>
          <a:p>
            <a:pPr lvl="1"/>
            <a:r>
              <a:rPr lang="pt-BR" dirty="0" smtClean="0">
                <a:latin typeface="Calibri" pitchFamily="34" charset="0"/>
              </a:rPr>
              <a:t>REALIDADE:</a:t>
            </a:r>
          </a:p>
          <a:p>
            <a:pPr lvl="2"/>
            <a:r>
              <a:rPr lang="pt-BR" dirty="0" smtClean="0">
                <a:latin typeface="Calibri" pitchFamily="34" charset="0"/>
              </a:rPr>
              <a:t>Feixe inesgotável de fatos. </a:t>
            </a:r>
          </a:p>
          <a:p>
            <a:pPr lvl="1"/>
            <a:r>
              <a:rPr lang="pt-BR" dirty="0" smtClean="0">
                <a:latin typeface="Calibri" pitchFamily="34" charset="0"/>
              </a:rPr>
              <a:t>Imputação causal.</a:t>
            </a:r>
          </a:p>
          <a:p>
            <a:pPr lvl="1"/>
            <a:r>
              <a:rPr lang="pt-BR" dirty="0" smtClean="0">
                <a:latin typeface="Calibri" pitchFamily="34" charset="0"/>
              </a:rPr>
              <a:t>Tipos ideais.</a:t>
            </a:r>
          </a:p>
          <a:p>
            <a:pPr lvl="2"/>
            <a:r>
              <a:rPr lang="pt-BR" dirty="0" smtClean="0">
                <a:latin typeface="Calibri" pitchFamily="34" charset="0"/>
              </a:rPr>
              <a:t>Dominação tradicional, racional e carismática.</a:t>
            </a:r>
          </a:p>
          <a:p>
            <a:pPr lvl="1"/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>
              <a:latin typeface="Calibri" pitchFamily="34" charset="0"/>
            </a:endParaRPr>
          </a:p>
        </p:txBody>
      </p:sp>
      <p:pic>
        <p:nvPicPr>
          <p:cNvPr id="4" name="Espaço Reservado para Conteúdo 3" descr="web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-32026"/>
            <a:ext cx="5410200" cy="691399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</a:rPr>
              <a:t>Influência da Biologia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</a:rPr>
              <a:t>As ciências deixam de ser analíticas.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Caráter </a:t>
            </a:r>
            <a:r>
              <a:rPr lang="pt-BR" b="1" dirty="0" smtClean="0">
                <a:latin typeface="Calibri" pitchFamily="34" charset="0"/>
              </a:rPr>
              <a:t>sintético</a:t>
            </a:r>
            <a:r>
              <a:rPr lang="pt-BR" dirty="0" smtClean="0">
                <a:latin typeface="Calibri" pitchFamily="34" charset="0"/>
              </a:rPr>
              <a:t> da biologia.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Concepção de </a:t>
            </a:r>
            <a:r>
              <a:rPr lang="pt-BR" b="1" dirty="0" smtClean="0">
                <a:latin typeface="Calibri" pitchFamily="34" charset="0"/>
              </a:rPr>
              <a:t>unidade histórica.</a:t>
            </a:r>
          </a:p>
          <a:p>
            <a:pPr eaLnBrk="1" hangingPunct="1"/>
            <a:r>
              <a:rPr lang="pt-BR" b="1" dirty="0" smtClean="0">
                <a:latin typeface="Calibri" pitchFamily="34" charset="0"/>
              </a:rPr>
              <a:t>Não se explica a parte sem o todo.</a:t>
            </a:r>
          </a:p>
          <a:p>
            <a:pPr eaLnBrk="1" hangingPunct="1"/>
            <a:r>
              <a:rPr lang="pt-BR" b="1" dirty="0" smtClean="0">
                <a:latin typeface="Calibri" pitchFamily="34" charset="0"/>
              </a:rPr>
              <a:t>Visão global ou total.</a:t>
            </a:r>
          </a:p>
          <a:p>
            <a:pPr eaLnBrk="1" hangingPunct="1"/>
            <a:r>
              <a:rPr lang="pt-BR" b="1" dirty="0" smtClean="0">
                <a:latin typeface="Calibri" pitchFamily="34" charset="0"/>
              </a:rPr>
              <a:t>Objetivo da sociologia:</a:t>
            </a:r>
            <a:r>
              <a:rPr lang="pt-BR" dirty="0" smtClean="0">
                <a:latin typeface="Calibri" pitchFamily="34" charset="0"/>
              </a:rPr>
              <a:t> a história da espécie humana.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</a:rPr>
              <a:t>Caráter impositivo da sociologia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</a:rPr>
              <a:t>Ciência do “todo histórico”.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Determina “o que foi, o que é e o que será”.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Visão determinista.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Realização da ordem humana e social.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Conceito de “fatalidade modificável”.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A sociologia deve catalisar os processos de mudanças.</a:t>
            </a:r>
          </a:p>
          <a:p>
            <a:pPr eaLnBrk="1" hangingPunct="1"/>
            <a:endParaRPr lang="pt-BR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</a:rPr>
              <a:t>Temas da sociologia de Comte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</a:rPr>
              <a:t>1ª) Universalidade da sociedade européia industrial.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2ª) Universalidade do pensamento científico (submissão da moral, ética, religião à visão cientificista).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3ª) Como é possível explicar a diversidade humana diante de uma mesma essência?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dirty="0" smtClean="0">
                <a:latin typeface="Calibri" pitchFamily="34" charset="0"/>
              </a:rPr>
              <a:t>A Sociedade Industrial para Comte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15400" cy="4525963"/>
          </a:xfrm>
        </p:spPr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</a:rPr>
              <a:t>1º) Organização científica.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2º) Desenvolvimento máximo da humanidade.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3º) Formação de massas operárias.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4º) Empregados X Empregadores.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5º) Produção de riqueza X Pobreza.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6º) Liberalismo: livre </a:t>
            </a:r>
            <a:r>
              <a:rPr lang="pt-BR" dirty="0" smtClean="0">
                <a:latin typeface="Calibri" pitchFamily="34" charset="0"/>
              </a:rPr>
              <a:t>concorrência.</a:t>
            </a:r>
            <a:endParaRPr lang="pt-BR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</a:rPr>
              <a:t>Socialismo X Liberalismo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</a:rPr>
              <a:t>Comte se situa entre essas duas teorias.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Não é um doutrinário da propriedade privada.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Não é um reformador que se inclina à socialização dos meios de produção. 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É um organizador que deseja manter a propriedade conquanto ela cumpra sua função social.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</a:rPr>
              <a:t>Émile Durkheim</a:t>
            </a:r>
            <a:r>
              <a:rPr lang="pt-BR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 (1858-1917)</a:t>
            </a:r>
            <a:endParaRPr lang="pt-BR" dirty="0" smtClean="0">
              <a:latin typeface="Calibri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</a:rPr>
              <a:t>FATO SOCIAL: coisa.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A sociologia consiste em analisar o fato social como coisa, ou seja, desprovida de preconceitos, ideais ou valores.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Análise objetiva da sociedade.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O conhecimento parte de fora para dentro.</a:t>
            </a:r>
          </a:p>
          <a:p>
            <a:pPr eaLnBrk="1" hangingPunct="1"/>
            <a:r>
              <a:rPr lang="pt-BR" dirty="0" smtClean="0">
                <a:latin typeface="Calibri" pitchFamily="34" charset="0"/>
              </a:rPr>
              <a:t>O sociólogo é um “olho boiando sobre a sociedade”.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959</Words>
  <Application>Microsoft Office PowerPoint</Application>
  <PresentationFormat>Apresentação na tela (4:3)</PresentationFormat>
  <Paragraphs>163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Design padrão</vt:lpstr>
      <vt:lpstr>SOCIOLOGIA</vt:lpstr>
      <vt:lpstr>Augusto Comte 1798 -1 857</vt:lpstr>
      <vt:lpstr>Idades das Sociedades</vt:lpstr>
      <vt:lpstr>Influência da Biologia</vt:lpstr>
      <vt:lpstr>Caráter impositivo da sociologia</vt:lpstr>
      <vt:lpstr>Temas da sociologia de Comte</vt:lpstr>
      <vt:lpstr>A Sociedade Industrial para Comte</vt:lpstr>
      <vt:lpstr>Socialismo X Liberalismo</vt:lpstr>
      <vt:lpstr>Émile Durkheim (1858-1917)</vt:lpstr>
      <vt:lpstr>Slide 10</vt:lpstr>
      <vt:lpstr>Consciência Coletiva</vt:lpstr>
      <vt:lpstr>Tipos de solidariedade</vt:lpstr>
      <vt:lpstr>Suicídio</vt:lpstr>
      <vt:lpstr>Tipos de suicídio</vt:lpstr>
      <vt:lpstr>Fato patológico e Anomia </vt:lpstr>
      <vt:lpstr>O PENSAMENTO SOCIALISTA</vt:lpstr>
      <vt:lpstr>SOLUÇÃO DE ROUSSEAU</vt:lpstr>
      <vt:lpstr>Slide 18</vt:lpstr>
      <vt:lpstr>O Socialismo Científico</vt:lpstr>
      <vt:lpstr>Teóricos do Socialismo Científico:</vt:lpstr>
      <vt:lpstr>Slide 21</vt:lpstr>
      <vt:lpstr>Slide 22</vt:lpstr>
      <vt:lpstr>Slide 23</vt:lpstr>
      <vt:lpstr>Conceitos</vt:lpstr>
      <vt:lpstr>Slide 25</vt:lpstr>
      <vt:lpstr>Slide 26</vt:lpstr>
      <vt:lpstr>Slide 27</vt:lpstr>
      <vt:lpstr>A Dialética na  Luta de Classes</vt:lpstr>
      <vt:lpstr>Slide 29</vt:lpstr>
      <vt:lpstr>Slide 30</vt:lpstr>
      <vt:lpstr>Slide 31</vt:lpstr>
      <vt:lpstr>Max weber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Rodolfo</dc:creator>
  <cp:lastModifiedBy>Rodolfo</cp:lastModifiedBy>
  <cp:revision>21</cp:revision>
  <cp:lastPrinted>1601-01-01T00:00:00Z</cp:lastPrinted>
  <dcterms:created xsi:type="dcterms:W3CDTF">1601-01-01T00:00:00Z</dcterms:created>
  <dcterms:modified xsi:type="dcterms:W3CDTF">2009-06-05T00:04:27Z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